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sldIdLst>
    <p:sldId id="257" r:id="rId2"/>
    <p:sldId id="270" r:id="rId3"/>
    <p:sldId id="263" r:id="rId4"/>
    <p:sldId id="271" r:id="rId5"/>
    <p:sldId id="272" r:id="rId6"/>
    <p:sldId id="273" r:id="rId7"/>
    <p:sldId id="264" r:id="rId8"/>
    <p:sldId id="266" r:id="rId9"/>
    <p:sldId id="267" r:id="rId10"/>
    <p:sldId id="265" r:id="rId11"/>
    <p:sldId id="274" r:id="rId12"/>
    <p:sldId id="275" r:id="rId13"/>
    <p:sldId id="276" r:id="rId14"/>
    <p:sldId id="277" r:id="rId15"/>
    <p:sldId id="279" r:id="rId16"/>
    <p:sldId id="278" r:id="rId17"/>
    <p:sldId id="280" r:id="rId18"/>
    <p:sldId id="281" r:id="rId19"/>
    <p:sldId id="282" r:id="rId20"/>
    <p:sldId id="283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AD4E1F3-70FA-433E-827F-FC1F91BB6B3C}">
          <p14:sldIdLst>
            <p14:sldId id="257"/>
            <p14:sldId id="270"/>
            <p14:sldId id="263"/>
            <p14:sldId id="271"/>
            <p14:sldId id="272"/>
            <p14:sldId id="273"/>
            <p14:sldId id="264"/>
            <p14:sldId id="266"/>
            <p14:sldId id="267"/>
            <p14:sldId id="265"/>
            <p14:sldId id="274"/>
            <p14:sldId id="275"/>
            <p14:sldId id="276"/>
            <p14:sldId id="277"/>
            <p14:sldId id="279"/>
            <p14:sldId id="278"/>
            <p14:sldId id="280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5863-4885-49DD-A4A3-F695E24E818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635-2364-41B3-9C3E-0A08EFCE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5863-4885-49DD-A4A3-F695E24E818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635-2364-41B3-9C3E-0A08EFCE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1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5863-4885-49DD-A4A3-F695E24E818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635-2364-41B3-9C3E-0A08EFCEF5F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908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5863-4885-49DD-A4A3-F695E24E818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635-2364-41B3-9C3E-0A08EFCE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69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5863-4885-49DD-A4A3-F695E24E818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635-2364-41B3-9C3E-0A08EFCEF5F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7955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5863-4885-49DD-A4A3-F695E24E818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635-2364-41B3-9C3E-0A08EFCE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30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5863-4885-49DD-A4A3-F695E24E818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635-2364-41B3-9C3E-0A08EFCE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65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5863-4885-49DD-A4A3-F695E24E818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635-2364-41B3-9C3E-0A08EFCE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5863-4885-49DD-A4A3-F695E24E818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635-2364-41B3-9C3E-0A08EFCE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2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5863-4885-49DD-A4A3-F695E24E818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635-2364-41B3-9C3E-0A08EFCE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5863-4885-49DD-A4A3-F695E24E818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635-2364-41B3-9C3E-0A08EFCE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5863-4885-49DD-A4A3-F695E24E818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635-2364-41B3-9C3E-0A08EFCE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4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5863-4885-49DD-A4A3-F695E24E818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635-2364-41B3-9C3E-0A08EFCE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2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5863-4885-49DD-A4A3-F695E24E818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635-2364-41B3-9C3E-0A08EFCE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5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5863-4885-49DD-A4A3-F695E24E818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635-2364-41B3-9C3E-0A08EFCE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9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5863-4885-49DD-A4A3-F695E24E818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635-2364-41B3-9C3E-0A08EFCE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6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C5863-4885-49DD-A4A3-F695E24E818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18B635-2364-41B3-9C3E-0A08EFCE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0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9637" y="423954"/>
            <a:ext cx="10908146" cy="612146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367" y="2706178"/>
            <a:ext cx="1006671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أدوات التقييم </a:t>
            </a:r>
            <a:endParaRPr lang="ar-AE" sz="36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r-AE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لمواد اللغة العربية والتربية الإسلامية والدّراسات الاجتماعـية </a:t>
            </a:r>
          </a:p>
          <a:p>
            <a:pPr algn="ctr"/>
            <a:r>
              <a:rPr lang="ar-AE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للصفوف من 1-5 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ar-AE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المجموعة</a:t>
            </a:r>
            <a:endParaRPr lang="ar-AE" sz="36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r-AE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للعام 2017 / 2018 م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5" t="35511" r="14294" b="19425"/>
          <a:stretch/>
        </p:blipFill>
        <p:spPr bwMode="auto">
          <a:xfrm>
            <a:off x="8708795" y="931887"/>
            <a:ext cx="2218285" cy="1403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1988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971549"/>
              </p:ext>
            </p:extLst>
          </p:nvPr>
        </p:nvGraphicFramePr>
        <p:xfrm>
          <a:off x="220787" y="199504"/>
          <a:ext cx="9290555" cy="6343540"/>
        </p:xfrm>
        <a:graphic>
          <a:graphicData uri="http://schemas.openxmlformats.org/drawingml/2006/table">
            <a:tbl>
              <a:tblPr rtl="1" firstRow="1" firstCol="1" bandRow="1"/>
              <a:tblGrid>
                <a:gridCol w="504470">
                  <a:extLst>
                    <a:ext uri="{9D8B030D-6E8A-4147-A177-3AD203B41FA5}">
                      <a16:colId xmlns:a16="http://schemas.microsoft.com/office/drawing/2014/main" xmlns="" val="2321626248"/>
                    </a:ext>
                  </a:extLst>
                </a:gridCol>
                <a:gridCol w="1866749">
                  <a:extLst>
                    <a:ext uri="{9D8B030D-6E8A-4147-A177-3AD203B41FA5}">
                      <a16:colId xmlns:a16="http://schemas.microsoft.com/office/drawing/2014/main" xmlns="" val="3983586043"/>
                    </a:ext>
                  </a:extLst>
                </a:gridCol>
                <a:gridCol w="733367">
                  <a:extLst>
                    <a:ext uri="{9D8B030D-6E8A-4147-A177-3AD203B41FA5}">
                      <a16:colId xmlns:a16="http://schemas.microsoft.com/office/drawing/2014/main" xmlns="" val="3986017280"/>
                    </a:ext>
                  </a:extLst>
                </a:gridCol>
                <a:gridCol w="702809">
                  <a:extLst>
                    <a:ext uri="{9D8B030D-6E8A-4147-A177-3AD203B41FA5}">
                      <a16:colId xmlns:a16="http://schemas.microsoft.com/office/drawing/2014/main" xmlns="" val="3716814517"/>
                    </a:ext>
                  </a:extLst>
                </a:gridCol>
                <a:gridCol w="660030">
                  <a:extLst>
                    <a:ext uri="{9D8B030D-6E8A-4147-A177-3AD203B41FA5}">
                      <a16:colId xmlns:a16="http://schemas.microsoft.com/office/drawing/2014/main" xmlns="" val="2054482744"/>
                    </a:ext>
                  </a:extLst>
                </a:gridCol>
                <a:gridCol w="709226">
                  <a:extLst>
                    <a:ext uri="{9D8B030D-6E8A-4147-A177-3AD203B41FA5}">
                      <a16:colId xmlns:a16="http://schemas.microsoft.com/office/drawing/2014/main" xmlns="" val="3222613648"/>
                    </a:ext>
                  </a:extLst>
                </a:gridCol>
                <a:gridCol w="9597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28278">
                  <a:extLst>
                    <a:ext uri="{9D8B030D-6E8A-4147-A177-3AD203B41FA5}">
                      <a16:colId xmlns:a16="http://schemas.microsoft.com/office/drawing/2014/main" xmlns="" val="3478527812"/>
                    </a:ext>
                  </a:extLst>
                </a:gridCol>
                <a:gridCol w="832020">
                  <a:extLst>
                    <a:ext uri="{9D8B030D-6E8A-4147-A177-3AD203B41FA5}">
                      <a16:colId xmlns:a16="http://schemas.microsoft.com/office/drawing/2014/main" xmlns="" val="590114499"/>
                    </a:ext>
                  </a:extLst>
                </a:gridCol>
                <a:gridCol w="1193882">
                  <a:extLst>
                    <a:ext uri="{9D8B030D-6E8A-4147-A177-3AD203B41FA5}">
                      <a16:colId xmlns:a16="http://schemas.microsoft.com/office/drawing/2014/main" xmlns="" val="882073119"/>
                    </a:ext>
                  </a:extLst>
                </a:gridCol>
              </a:tblGrid>
              <a:tr h="235216">
                <a:tc row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A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سجل تقييم مادة الدراسات الاسلامية </a:t>
                      </a:r>
                      <a:r>
                        <a:rPr lang="ar-AE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 أول لخامس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vert="vert27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اسماء</a:t>
                      </a:r>
                      <a:r>
                        <a:rPr lang="ar-AE" sz="105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الطلاب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5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الصف والشعبة:......................</a:t>
                      </a: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AE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أدوات التقييم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b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المجموع الكلي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556588"/>
                  </a:ext>
                </a:extLst>
              </a:tr>
              <a:tr h="128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2368072"/>
                  </a:ext>
                </a:extLst>
              </a:tr>
              <a:tr h="353943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اختبار 1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اختبار 2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مجموع الاختبارات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40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مهـــــــمات أداء 60</a:t>
                      </a: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A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مجموع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مهمات الأداء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44867" marR="4486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vert="vert27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439226"/>
                  </a:ext>
                </a:extLst>
              </a:tr>
              <a:tr h="757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تلاوة</a:t>
                      </a:r>
                      <a:endParaRPr lang="ar-A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حفظ  الآيات 10</a:t>
                      </a: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وحفظ الأحاديث</a:t>
                      </a:r>
                      <a:r>
                        <a:rPr lang="ar-AE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</a:t>
                      </a: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المجموع </a:t>
                      </a:r>
                      <a:r>
                        <a:rPr lang="ar-AE" sz="11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ar-AE" sz="11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AE" sz="1050" b="1" dirty="0" smtClean="0"/>
                    </a:p>
                    <a:p>
                      <a:pPr algn="ctr"/>
                      <a:r>
                        <a:rPr lang="ar-AE" sz="1050" b="1" dirty="0" smtClean="0"/>
                        <a:t>الأنشطة الكتابية والعملية</a:t>
                      </a:r>
                    </a:p>
                    <a:p>
                      <a:pPr algn="ctr"/>
                      <a:r>
                        <a:rPr lang="ar-AE" sz="1050" b="1" dirty="0" smtClean="0"/>
                        <a:t>20</a:t>
                      </a:r>
                      <a:endParaRPr lang="en-US" sz="1050" b="1" dirty="0" smtClean="0"/>
                    </a:p>
                    <a:p>
                      <a:pPr algn="ctr"/>
                      <a:endParaRPr lang="en-US" sz="1050" b="1" dirty="0"/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7967335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476145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0672425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1451962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469448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8451818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2680560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0643145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1967740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5524228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6394372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3974958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6661693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7024057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2102776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9381842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266571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6508430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5209766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4584619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3486603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246656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3093971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6472465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0478399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4180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599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8073" y="415642"/>
            <a:ext cx="10908146" cy="612146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9420" y="1176845"/>
            <a:ext cx="74565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أدوات التقييم</a:t>
            </a:r>
          </a:p>
          <a:p>
            <a:pPr algn="ctr"/>
            <a:r>
              <a:rPr lang="ar-AE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لمادة الدّراسات الاجتماعية من 1 – 5</a:t>
            </a:r>
          </a:p>
          <a:p>
            <a:pPr algn="ctr"/>
            <a:r>
              <a:rPr lang="ar-AE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ar-A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2018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83755" y="3390035"/>
          <a:ext cx="8595625" cy="125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125">
                  <a:extLst>
                    <a:ext uri="{9D8B030D-6E8A-4147-A177-3AD203B41FA5}">
                      <a16:colId xmlns:a16="http://schemas.microsoft.com/office/drawing/2014/main" xmlns="" val="3777110075"/>
                    </a:ext>
                  </a:extLst>
                </a:gridCol>
                <a:gridCol w="1719125">
                  <a:extLst>
                    <a:ext uri="{9D8B030D-6E8A-4147-A177-3AD203B41FA5}">
                      <a16:colId xmlns:a16="http://schemas.microsoft.com/office/drawing/2014/main" xmlns="" val="3738092898"/>
                    </a:ext>
                  </a:extLst>
                </a:gridCol>
                <a:gridCol w="1719125">
                  <a:extLst>
                    <a:ext uri="{9D8B030D-6E8A-4147-A177-3AD203B41FA5}">
                      <a16:colId xmlns:a16="http://schemas.microsoft.com/office/drawing/2014/main" xmlns="" val="1146241483"/>
                    </a:ext>
                  </a:extLst>
                </a:gridCol>
                <a:gridCol w="1719125">
                  <a:extLst>
                    <a:ext uri="{9D8B030D-6E8A-4147-A177-3AD203B41FA5}">
                      <a16:colId xmlns:a16="http://schemas.microsoft.com/office/drawing/2014/main" xmlns="" val="3383313581"/>
                    </a:ext>
                  </a:extLst>
                </a:gridCol>
                <a:gridCol w="1719125">
                  <a:extLst>
                    <a:ext uri="{9D8B030D-6E8A-4147-A177-3AD203B41FA5}">
                      <a16:colId xmlns:a16="http://schemas.microsoft.com/office/drawing/2014/main" xmlns="" val="4109479367"/>
                    </a:ext>
                  </a:extLst>
                </a:gridCol>
              </a:tblGrid>
              <a:tr h="796003"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مجموع الدرجات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مهمات أداء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اختبار</a:t>
                      </a:r>
                    </a:p>
                    <a:p>
                      <a:pPr algn="ctr"/>
                      <a:r>
                        <a:rPr lang="ar-AE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اختبار</a:t>
                      </a:r>
                    </a:p>
                    <a:p>
                      <a:pPr algn="ctr"/>
                      <a:r>
                        <a:rPr lang="ar-AE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الدراسات الاسلامية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09020596"/>
                  </a:ext>
                </a:extLst>
              </a:tr>
              <a:tr h="461177"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الدرجات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9514398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5" t="35511" r="14294" b="19425"/>
          <a:stretch/>
        </p:blipFill>
        <p:spPr bwMode="auto">
          <a:xfrm>
            <a:off x="8873809" y="951473"/>
            <a:ext cx="1971397" cy="1727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145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99442"/>
              </p:ext>
            </p:extLst>
          </p:nvPr>
        </p:nvGraphicFramePr>
        <p:xfrm>
          <a:off x="220787" y="199504"/>
          <a:ext cx="9290555" cy="6503560"/>
        </p:xfrm>
        <a:graphic>
          <a:graphicData uri="http://schemas.openxmlformats.org/drawingml/2006/table">
            <a:tbl>
              <a:tblPr rtl="1" firstRow="1" firstCol="1" bandRow="1"/>
              <a:tblGrid>
                <a:gridCol w="504470">
                  <a:extLst>
                    <a:ext uri="{9D8B030D-6E8A-4147-A177-3AD203B41FA5}">
                      <a16:colId xmlns:a16="http://schemas.microsoft.com/office/drawing/2014/main" xmlns="" val="2321626248"/>
                    </a:ext>
                  </a:extLst>
                </a:gridCol>
                <a:gridCol w="1866749">
                  <a:extLst>
                    <a:ext uri="{9D8B030D-6E8A-4147-A177-3AD203B41FA5}">
                      <a16:colId xmlns:a16="http://schemas.microsoft.com/office/drawing/2014/main" xmlns="" val="3983586043"/>
                    </a:ext>
                  </a:extLst>
                </a:gridCol>
                <a:gridCol w="733367">
                  <a:extLst>
                    <a:ext uri="{9D8B030D-6E8A-4147-A177-3AD203B41FA5}">
                      <a16:colId xmlns:a16="http://schemas.microsoft.com/office/drawing/2014/main" xmlns="" val="3986017280"/>
                    </a:ext>
                  </a:extLst>
                </a:gridCol>
                <a:gridCol w="702809">
                  <a:extLst>
                    <a:ext uri="{9D8B030D-6E8A-4147-A177-3AD203B41FA5}">
                      <a16:colId xmlns:a16="http://schemas.microsoft.com/office/drawing/2014/main" xmlns="" val="3716814517"/>
                    </a:ext>
                  </a:extLst>
                </a:gridCol>
                <a:gridCol w="660030">
                  <a:extLst>
                    <a:ext uri="{9D8B030D-6E8A-4147-A177-3AD203B41FA5}">
                      <a16:colId xmlns:a16="http://schemas.microsoft.com/office/drawing/2014/main" xmlns="" val="2054482744"/>
                    </a:ext>
                  </a:extLst>
                </a:gridCol>
                <a:gridCol w="709226">
                  <a:extLst>
                    <a:ext uri="{9D8B030D-6E8A-4147-A177-3AD203B41FA5}">
                      <a16:colId xmlns:a16="http://schemas.microsoft.com/office/drawing/2014/main" xmlns="" val="3222613648"/>
                    </a:ext>
                  </a:extLst>
                </a:gridCol>
                <a:gridCol w="8849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03093">
                  <a:extLst>
                    <a:ext uri="{9D8B030D-6E8A-4147-A177-3AD203B41FA5}">
                      <a16:colId xmlns:a16="http://schemas.microsoft.com/office/drawing/2014/main" xmlns="" val="3478527812"/>
                    </a:ext>
                  </a:extLst>
                </a:gridCol>
                <a:gridCol w="832020">
                  <a:extLst>
                    <a:ext uri="{9D8B030D-6E8A-4147-A177-3AD203B41FA5}">
                      <a16:colId xmlns:a16="http://schemas.microsoft.com/office/drawing/2014/main" xmlns="" val="590114499"/>
                    </a:ext>
                  </a:extLst>
                </a:gridCol>
                <a:gridCol w="1193882">
                  <a:extLst>
                    <a:ext uri="{9D8B030D-6E8A-4147-A177-3AD203B41FA5}">
                      <a16:colId xmlns:a16="http://schemas.microsoft.com/office/drawing/2014/main" xmlns="" val="882073119"/>
                    </a:ext>
                  </a:extLst>
                </a:gridCol>
              </a:tblGrid>
              <a:tr h="235216">
                <a:tc row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A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سجل تقييم مادة الدراسات </a:t>
                      </a:r>
                      <a:r>
                        <a:rPr lang="ar-AE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الاجتماعية من أول لخامس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vert="vert27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اسماء</a:t>
                      </a:r>
                      <a:r>
                        <a:rPr lang="ar-AE" sz="105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الطلاب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5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الصف والشعبة:......................</a:t>
                      </a: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AE" sz="1100" b="1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أدوات التقييم</a:t>
                      </a:r>
                      <a:endParaRPr lang="en-US" sz="1100" b="1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b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المجموع الكلي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556588"/>
                  </a:ext>
                </a:extLst>
              </a:tr>
              <a:tr h="128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2368072"/>
                  </a:ext>
                </a:extLst>
              </a:tr>
              <a:tr h="353943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اختبار 1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اختبار 2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مجموع الاختبارات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40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مهـــــــمات أداء 60</a:t>
                      </a: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A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مجموع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مهمات الأداء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44867" marR="4486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vert="vert27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439226"/>
                  </a:ext>
                </a:extLst>
              </a:tr>
              <a:tr h="757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الأنشط التعليمية </a:t>
                      </a: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 الكتابية – القرائية )</a:t>
                      </a: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AE" sz="1050" b="1" dirty="0" smtClean="0"/>
                    </a:p>
                    <a:p>
                      <a:pPr algn="ctr"/>
                      <a:r>
                        <a:rPr lang="ar-AE" sz="1050" b="1" dirty="0" smtClean="0"/>
                        <a:t>الأنشطة التعليمية </a:t>
                      </a:r>
                    </a:p>
                    <a:p>
                      <a:pPr algn="ctr"/>
                      <a:r>
                        <a:rPr lang="ar-AE" sz="1050" b="1" dirty="0" smtClean="0"/>
                        <a:t>( الأدائية )</a:t>
                      </a:r>
                    </a:p>
                    <a:p>
                      <a:pPr algn="ctr"/>
                      <a:r>
                        <a:rPr lang="ar-AE" sz="1050" b="1" dirty="0" smtClean="0"/>
                        <a:t>30</a:t>
                      </a:r>
                      <a:endParaRPr lang="en-US" sz="1050" b="1" dirty="0" smtClean="0"/>
                    </a:p>
                    <a:p>
                      <a:pPr algn="ctr"/>
                      <a:endParaRPr lang="en-US" sz="1050" b="1" dirty="0"/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7967335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476145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0672425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1451962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469448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8451818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2680560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0643145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1967740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5524228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6394372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3974958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6661693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7024057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2102776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9381842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266571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6508430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5209766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4584619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3486603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246656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3093971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6472465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0478399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4180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90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99753"/>
            <a:ext cx="10401993" cy="6658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857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4" y="166254"/>
            <a:ext cx="9523614" cy="6567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411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94575" y="457205"/>
            <a:ext cx="10908146" cy="612146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367" y="2706178"/>
            <a:ext cx="1006671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أدوات التقييم </a:t>
            </a:r>
            <a:endParaRPr lang="ar-AE" sz="3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r-AE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لمواد التربية الأخلاقية والفنون البصرية والتربية الموسيقية</a:t>
            </a:r>
          </a:p>
          <a:p>
            <a:pPr algn="ctr"/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ar-AE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المجموعة </a:t>
            </a: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AE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للصفوف من 1-5 </a:t>
            </a:r>
            <a:endParaRPr lang="ar-AE" sz="3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r-AE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للعام 2017 / 2018 م</a:t>
            </a:r>
            <a:endParaRPr lang="en-US" sz="3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5" t="35511" r="14294" b="19425"/>
          <a:stretch/>
        </p:blipFill>
        <p:spPr bwMode="auto">
          <a:xfrm>
            <a:off x="8708795" y="931887"/>
            <a:ext cx="2218285" cy="1403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2109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4" y="188074"/>
            <a:ext cx="8819802" cy="3120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4" y="3532908"/>
            <a:ext cx="9019309" cy="32253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116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2048" y="-1438100"/>
            <a:ext cx="6450679" cy="9792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392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6330" y="-1467195"/>
            <a:ext cx="6467305" cy="976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2655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" y="249382"/>
            <a:ext cx="9534699" cy="6267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244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8073" y="415642"/>
            <a:ext cx="10908146" cy="612146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8629" y="1128163"/>
            <a:ext cx="7393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أدوات التقييم</a:t>
            </a:r>
          </a:p>
          <a:p>
            <a:pPr algn="ctr"/>
            <a:r>
              <a:rPr lang="ar-AE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لمادة اللغة العربية للصفوف من 1-3</a:t>
            </a:r>
          </a:p>
          <a:p>
            <a:pPr algn="ctr"/>
            <a:r>
              <a:rPr lang="ar-AE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2107 / 2018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563991"/>
              </p:ext>
            </p:extLst>
          </p:nvPr>
        </p:nvGraphicFramePr>
        <p:xfrm>
          <a:off x="1619525" y="3410672"/>
          <a:ext cx="8786346" cy="187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391">
                  <a:extLst>
                    <a:ext uri="{9D8B030D-6E8A-4147-A177-3AD203B41FA5}">
                      <a16:colId xmlns:a16="http://schemas.microsoft.com/office/drawing/2014/main" xmlns="" val="3777110075"/>
                    </a:ext>
                  </a:extLst>
                </a:gridCol>
                <a:gridCol w="1464391">
                  <a:extLst>
                    <a:ext uri="{9D8B030D-6E8A-4147-A177-3AD203B41FA5}">
                      <a16:colId xmlns:a16="http://schemas.microsoft.com/office/drawing/2014/main" xmlns="" val="294275353"/>
                    </a:ext>
                  </a:extLst>
                </a:gridCol>
                <a:gridCol w="1464391">
                  <a:extLst>
                    <a:ext uri="{9D8B030D-6E8A-4147-A177-3AD203B41FA5}">
                      <a16:colId xmlns:a16="http://schemas.microsoft.com/office/drawing/2014/main" xmlns="" val="3738092898"/>
                    </a:ext>
                  </a:extLst>
                </a:gridCol>
                <a:gridCol w="1464391">
                  <a:extLst>
                    <a:ext uri="{9D8B030D-6E8A-4147-A177-3AD203B41FA5}">
                      <a16:colId xmlns:a16="http://schemas.microsoft.com/office/drawing/2014/main" xmlns="" val="1146241483"/>
                    </a:ext>
                  </a:extLst>
                </a:gridCol>
                <a:gridCol w="1464391">
                  <a:extLst>
                    <a:ext uri="{9D8B030D-6E8A-4147-A177-3AD203B41FA5}">
                      <a16:colId xmlns:a16="http://schemas.microsoft.com/office/drawing/2014/main" xmlns="" val="3383313581"/>
                    </a:ext>
                  </a:extLst>
                </a:gridCol>
                <a:gridCol w="1464391">
                  <a:extLst>
                    <a:ext uri="{9D8B030D-6E8A-4147-A177-3AD203B41FA5}">
                      <a16:colId xmlns:a16="http://schemas.microsoft.com/office/drawing/2014/main" xmlns="" val="4109479367"/>
                    </a:ext>
                  </a:extLst>
                </a:gridCol>
              </a:tblGrid>
              <a:tr h="1186907"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مجموع الدرجات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التحدث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الاستماع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الكتابة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القراءة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اللغة  العربية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09020596"/>
                  </a:ext>
                </a:extLst>
              </a:tr>
              <a:tr h="687653"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الدرجات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9514398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5" t="35511" r="14294" b="19425"/>
          <a:stretch/>
        </p:blipFill>
        <p:spPr bwMode="auto">
          <a:xfrm>
            <a:off x="8708795" y="931886"/>
            <a:ext cx="2218285" cy="1791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0261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4767" y="-1384068"/>
            <a:ext cx="6500555" cy="9617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928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813899"/>
              </p:ext>
            </p:extLst>
          </p:nvPr>
        </p:nvGraphicFramePr>
        <p:xfrm>
          <a:off x="217589" y="85125"/>
          <a:ext cx="11335914" cy="6637287"/>
        </p:xfrm>
        <a:graphic>
          <a:graphicData uri="http://schemas.openxmlformats.org/drawingml/2006/table">
            <a:tbl>
              <a:tblPr rtl="1" firstRow="1" firstCol="1" bandRow="1"/>
              <a:tblGrid>
                <a:gridCol w="271722">
                  <a:extLst>
                    <a:ext uri="{9D8B030D-6E8A-4147-A177-3AD203B41FA5}">
                      <a16:colId xmlns:a16="http://schemas.microsoft.com/office/drawing/2014/main" xmlns="" val="2321626248"/>
                    </a:ext>
                  </a:extLst>
                </a:gridCol>
                <a:gridCol w="1350120">
                  <a:extLst>
                    <a:ext uri="{9D8B030D-6E8A-4147-A177-3AD203B41FA5}">
                      <a16:colId xmlns:a16="http://schemas.microsoft.com/office/drawing/2014/main" xmlns="" val="3983586043"/>
                    </a:ext>
                  </a:extLst>
                </a:gridCol>
                <a:gridCol w="263231">
                  <a:extLst>
                    <a:ext uri="{9D8B030D-6E8A-4147-A177-3AD203B41FA5}">
                      <a16:colId xmlns:a16="http://schemas.microsoft.com/office/drawing/2014/main" xmlns="" val="3986017280"/>
                    </a:ext>
                  </a:extLst>
                </a:gridCol>
                <a:gridCol w="208546">
                  <a:extLst>
                    <a:ext uri="{9D8B030D-6E8A-4147-A177-3AD203B41FA5}">
                      <a16:colId xmlns:a16="http://schemas.microsoft.com/office/drawing/2014/main" xmlns="" val="923807505"/>
                    </a:ext>
                  </a:extLst>
                </a:gridCol>
                <a:gridCol w="224444">
                  <a:extLst>
                    <a:ext uri="{9D8B030D-6E8A-4147-A177-3AD203B41FA5}">
                      <a16:colId xmlns:a16="http://schemas.microsoft.com/office/drawing/2014/main" xmlns="" val="3716814517"/>
                    </a:ext>
                  </a:extLst>
                </a:gridCol>
                <a:gridCol w="141316">
                  <a:extLst>
                    <a:ext uri="{9D8B030D-6E8A-4147-A177-3AD203B41FA5}">
                      <a16:colId xmlns:a16="http://schemas.microsoft.com/office/drawing/2014/main" xmlns="" val="3872015112"/>
                    </a:ext>
                  </a:extLst>
                </a:gridCol>
                <a:gridCol w="299259">
                  <a:extLst>
                    <a:ext uri="{9D8B030D-6E8A-4147-A177-3AD203B41FA5}">
                      <a16:colId xmlns:a16="http://schemas.microsoft.com/office/drawing/2014/main" xmlns="" val="3696335847"/>
                    </a:ext>
                  </a:extLst>
                </a:gridCol>
                <a:gridCol w="174567">
                  <a:extLst>
                    <a:ext uri="{9D8B030D-6E8A-4147-A177-3AD203B41FA5}">
                      <a16:colId xmlns:a16="http://schemas.microsoft.com/office/drawing/2014/main" xmlns="" val="2054482744"/>
                    </a:ext>
                  </a:extLst>
                </a:gridCol>
                <a:gridCol w="232756">
                  <a:extLst>
                    <a:ext uri="{9D8B030D-6E8A-4147-A177-3AD203B41FA5}">
                      <a16:colId xmlns:a16="http://schemas.microsoft.com/office/drawing/2014/main" xmlns="" val="3222613648"/>
                    </a:ext>
                  </a:extLst>
                </a:gridCol>
                <a:gridCol w="266007">
                  <a:extLst>
                    <a:ext uri="{9D8B030D-6E8A-4147-A177-3AD203B41FA5}">
                      <a16:colId xmlns:a16="http://schemas.microsoft.com/office/drawing/2014/main" xmlns="" val="3690021205"/>
                    </a:ext>
                  </a:extLst>
                </a:gridCol>
                <a:gridCol w="357448">
                  <a:extLst>
                    <a:ext uri="{9D8B030D-6E8A-4147-A177-3AD203B41FA5}">
                      <a16:colId xmlns:a16="http://schemas.microsoft.com/office/drawing/2014/main" xmlns="" val="1983169390"/>
                    </a:ext>
                  </a:extLst>
                </a:gridCol>
                <a:gridCol w="439262">
                  <a:extLst>
                    <a:ext uri="{9D8B030D-6E8A-4147-A177-3AD203B41FA5}">
                      <a16:colId xmlns:a16="http://schemas.microsoft.com/office/drawing/2014/main" xmlns="" val="3826266140"/>
                    </a:ext>
                  </a:extLst>
                </a:gridCol>
                <a:gridCol w="367072">
                  <a:extLst>
                    <a:ext uri="{9D8B030D-6E8A-4147-A177-3AD203B41FA5}">
                      <a16:colId xmlns:a16="http://schemas.microsoft.com/office/drawing/2014/main" xmlns="" val="406906095"/>
                    </a:ext>
                  </a:extLst>
                </a:gridCol>
                <a:gridCol w="407324">
                  <a:extLst>
                    <a:ext uri="{9D8B030D-6E8A-4147-A177-3AD203B41FA5}">
                      <a16:colId xmlns:a16="http://schemas.microsoft.com/office/drawing/2014/main" xmlns="" val="2362615968"/>
                    </a:ext>
                  </a:extLst>
                </a:gridCol>
                <a:gridCol w="257694">
                  <a:extLst>
                    <a:ext uri="{9D8B030D-6E8A-4147-A177-3AD203B41FA5}">
                      <a16:colId xmlns:a16="http://schemas.microsoft.com/office/drawing/2014/main" xmlns="" val="3102478481"/>
                    </a:ext>
                  </a:extLst>
                </a:gridCol>
                <a:gridCol w="299259">
                  <a:extLst>
                    <a:ext uri="{9D8B030D-6E8A-4147-A177-3AD203B41FA5}">
                      <a16:colId xmlns:a16="http://schemas.microsoft.com/office/drawing/2014/main" xmlns="" val="496429146"/>
                    </a:ext>
                  </a:extLst>
                </a:gridCol>
                <a:gridCol w="248038">
                  <a:extLst>
                    <a:ext uri="{9D8B030D-6E8A-4147-A177-3AD203B41FA5}">
                      <a16:colId xmlns:a16="http://schemas.microsoft.com/office/drawing/2014/main" xmlns="" val="2629184165"/>
                    </a:ext>
                  </a:extLst>
                </a:gridCol>
                <a:gridCol w="297196">
                  <a:extLst>
                    <a:ext uri="{9D8B030D-6E8A-4147-A177-3AD203B41FA5}">
                      <a16:colId xmlns:a16="http://schemas.microsoft.com/office/drawing/2014/main" xmlns="" val="882073119"/>
                    </a:ext>
                  </a:extLst>
                </a:gridCol>
                <a:gridCol w="297195">
                  <a:extLst>
                    <a:ext uri="{9D8B030D-6E8A-4147-A177-3AD203B41FA5}">
                      <a16:colId xmlns:a16="http://schemas.microsoft.com/office/drawing/2014/main" xmlns="" val="999129318"/>
                    </a:ext>
                  </a:extLst>
                </a:gridCol>
                <a:gridCol w="484007">
                  <a:extLst>
                    <a:ext uri="{9D8B030D-6E8A-4147-A177-3AD203B41FA5}">
                      <a16:colId xmlns:a16="http://schemas.microsoft.com/office/drawing/2014/main" xmlns="" val="2357418814"/>
                    </a:ext>
                  </a:extLst>
                </a:gridCol>
                <a:gridCol w="339653">
                  <a:extLst>
                    <a:ext uri="{9D8B030D-6E8A-4147-A177-3AD203B41FA5}">
                      <a16:colId xmlns:a16="http://schemas.microsoft.com/office/drawing/2014/main" xmlns="" val="570452058"/>
                    </a:ext>
                  </a:extLst>
                </a:gridCol>
                <a:gridCol w="399092">
                  <a:extLst>
                    <a:ext uri="{9D8B030D-6E8A-4147-A177-3AD203B41FA5}">
                      <a16:colId xmlns:a16="http://schemas.microsoft.com/office/drawing/2014/main" xmlns="" val="955818136"/>
                    </a:ext>
                  </a:extLst>
                </a:gridCol>
                <a:gridCol w="382109">
                  <a:extLst>
                    <a:ext uri="{9D8B030D-6E8A-4147-A177-3AD203B41FA5}">
                      <a16:colId xmlns:a16="http://schemas.microsoft.com/office/drawing/2014/main" xmlns="" val="360026585"/>
                    </a:ext>
                  </a:extLst>
                </a:gridCol>
                <a:gridCol w="348145">
                  <a:extLst>
                    <a:ext uri="{9D8B030D-6E8A-4147-A177-3AD203B41FA5}">
                      <a16:colId xmlns:a16="http://schemas.microsoft.com/office/drawing/2014/main" xmlns="" val="3510992918"/>
                    </a:ext>
                  </a:extLst>
                </a:gridCol>
                <a:gridCol w="399092">
                  <a:extLst>
                    <a:ext uri="{9D8B030D-6E8A-4147-A177-3AD203B41FA5}">
                      <a16:colId xmlns:a16="http://schemas.microsoft.com/office/drawing/2014/main" xmlns="" val="1901879470"/>
                    </a:ext>
                  </a:extLst>
                </a:gridCol>
                <a:gridCol w="441548">
                  <a:extLst>
                    <a:ext uri="{9D8B030D-6E8A-4147-A177-3AD203B41FA5}">
                      <a16:colId xmlns:a16="http://schemas.microsoft.com/office/drawing/2014/main" xmlns="" val="4272152441"/>
                    </a:ext>
                  </a:extLst>
                </a:gridCol>
                <a:gridCol w="441549">
                  <a:extLst>
                    <a:ext uri="{9D8B030D-6E8A-4147-A177-3AD203B41FA5}">
                      <a16:colId xmlns:a16="http://schemas.microsoft.com/office/drawing/2014/main" xmlns="" val="4282050802"/>
                    </a:ext>
                  </a:extLst>
                </a:gridCol>
                <a:gridCol w="450039">
                  <a:extLst>
                    <a:ext uri="{9D8B030D-6E8A-4147-A177-3AD203B41FA5}">
                      <a16:colId xmlns:a16="http://schemas.microsoft.com/office/drawing/2014/main" xmlns="" val="1304842924"/>
                    </a:ext>
                  </a:extLst>
                </a:gridCol>
                <a:gridCol w="467023">
                  <a:extLst>
                    <a:ext uri="{9D8B030D-6E8A-4147-A177-3AD203B41FA5}">
                      <a16:colId xmlns:a16="http://schemas.microsoft.com/office/drawing/2014/main" xmlns="" val="4092836898"/>
                    </a:ext>
                  </a:extLst>
                </a:gridCol>
                <a:gridCol w="356636">
                  <a:extLst>
                    <a:ext uri="{9D8B030D-6E8A-4147-A177-3AD203B41FA5}">
                      <a16:colId xmlns:a16="http://schemas.microsoft.com/office/drawing/2014/main" xmlns="" val="402075341"/>
                    </a:ext>
                  </a:extLst>
                </a:gridCol>
                <a:gridCol w="424565">
                  <a:extLst>
                    <a:ext uri="{9D8B030D-6E8A-4147-A177-3AD203B41FA5}">
                      <a16:colId xmlns:a16="http://schemas.microsoft.com/office/drawing/2014/main" xmlns="" val="1984106431"/>
                    </a:ext>
                  </a:extLst>
                </a:gridCol>
              </a:tblGrid>
              <a:tr h="222156">
                <a:tc row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A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سجل تقييم مادة اللغة العربية للصف الأول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vert="vert27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اسماء</a:t>
                      </a:r>
                      <a:r>
                        <a:rPr lang="ar-AE" sz="105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الطلاب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5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الصف والشعبة:........................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AE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مهارات القراءة</a:t>
                      </a:r>
                      <a:r>
                        <a:rPr lang="ar-AE" sz="11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r-AE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r-AE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مهارة</a:t>
                      </a:r>
                      <a:r>
                        <a:rPr lang="ar-AE" sz="11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الكتابة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1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6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الاستماع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6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AE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المحادثة</a:t>
                      </a: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AE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المجموع الكلي</a:t>
                      </a: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0556588"/>
                  </a:ext>
                </a:extLst>
              </a:tr>
              <a:tr h="120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2368072"/>
                  </a:ext>
                </a:extLst>
              </a:tr>
              <a:tr h="443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الجهرية</a:t>
                      </a:r>
                      <a:r>
                        <a:rPr lang="ar-AE" sz="10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الفهم والاستيعاب 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4867" marR="4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حفظ الاناشيد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7655687"/>
                  </a:ext>
                </a:extLst>
              </a:tr>
              <a:tr h="1204880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AE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نطق الحروف وإخراجها من مخارجها الصحيحة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الطلاقة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التمييز بين الأصوات الطويلة والقصيرة في القراءة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اختبارات قصيرة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5+5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اتقان حفظ النصوص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وضوح الكلمات والحروف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الطلاقة في الإلقاء والثقة بالنفس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ar-AE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استخدام لغة الجسد والتلوين الصوتي في الأداء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مجموع</a:t>
                      </a:r>
                      <a:r>
                        <a:rPr lang="ar-AE" sz="1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القراءة 50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vert="vert27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الإملاء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الخط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مجموع الكتابة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vert="vert27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الوعي الصوتي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اتباع التعليمات والارشادات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التقاط الأفكار الرئيسة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الاصغاء والتركيز والتفاعل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التزام آداب</a:t>
                      </a:r>
                      <a:r>
                        <a:rPr lang="ar-AE" sz="7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الاستماع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مجموع الاستماع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vert="vert27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سلامة لغة الحديث وصحتها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تسلسل وتتابع الأحداث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الربط بالأحداث اليومية او</a:t>
                      </a:r>
                      <a:r>
                        <a:rPr lang="ar-AE" sz="7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التشخيصية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التزام آداب المحادثة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التعبير عن المشاعر والأحاسيس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مجموع المحادثة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vert="vert27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مجموع مهارات اللغة العربية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vert="vert27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439226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476145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0672425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1451962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469448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8451818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2680560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0643145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1967740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5524228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6394372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3974958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6661693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7024057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2102776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9381842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266571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6508430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5209766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4584619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3486603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246656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3093971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6472465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0478399"/>
                  </a:ext>
                </a:extLst>
              </a:tr>
              <a:tr h="1822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4180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87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8073" y="415642"/>
            <a:ext cx="10908146" cy="612146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8993" y="1243347"/>
            <a:ext cx="7393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أدوات التقييم</a:t>
            </a:r>
          </a:p>
          <a:p>
            <a:pPr algn="ctr"/>
            <a:r>
              <a:rPr lang="ar-A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لمادة اللغة العربية للصف </a:t>
            </a:r>
            <a:r>
              <a:rPr lang="ar-AE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الرابع والخامس</a:t>
            </a:r>
            <a:endParaRPr lang="ar-AE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r-A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/ 2018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718087"/>
              </p:ext>
            </p:extLst>
          </p:nvPr>
        </p:nvGraphicFramePr>
        <p:xfrm>
          <a:off x="1619529" y="3410672"/>
          <a:ext cx="8734698" cy="125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783">
                  <a:extLst>
                    <a:ext uri="{9D8B030D-6E8A-4147-A177-3AD203B41FA5}">
                      <a16:colId xmlns:a16="http://schemas.microsoft.com/office/drawing/2014/main" xmlns="" val="3777110075"/>
                    </a:ext>
                  </a:extLst>
                </a:gridCol>
                <a:gridCol w="1455783">
                  <a:extLst>
                    <a:ext uri="{9D8B030D-6E8A-4147-A177-3AD203B41FA5}">
                      <a16:colId xmlns:a16="http://schemas.microsoft.com/office/drawing/2014/main" xmlns="" val="294275353"/>
                    </a:ext>
                  </a:extLst>
                </a:gridCol>
                <a:gridCol w="1455783">
                  <a:extLst>
                    <a:ext uri="{9D8B030D-6E8A-4147-A177-3AD203B41FA5}">
                      <a16:colId xmlns:a16="http://schemas.microsoft.com/office/drawing/2014/main" xmlns="" val="3738092898"/>
                    </a:ext>
                  </a:extLst>
                </a:gridCol>
                <a:gridCol w="1455783">
                  <a:extLst>
                    <a:ext uri="{9D8B030D-6E8A-4147-A177-3AD203B41FA5}">
                      <a16:colId xmlns:a16="http://schemas.microsoft.com/office/drawing/2014/main" xmlns="" val="1146241483"/>
                    </a:ext>
                  </a:extLst>
                </a:gridCol>
                <a:gridCol w="1455783">
                  <a:extLst>
                    <a:ext uri="{9D8B030D-6E8A-4147-A177-3AD203B41FA5}">
                      <a16:colId xmlns:a16="http://schemas.microsoft.com/office/drawing/2014/main" xmlns="" val="3383313581"/>
                    </a:ext>
                  </a:extLst>
                </a:gridCol>
                <a:gridCol w="1455783">
                  <a:extLst>
                    <a:ext uri="{9D8B030D-6E8A-4147-A177-3AD203B41FA5}">
                      <a16:colId xmlns:a16="http://schemas.microsoft.com/office/drawing/2014/main" xmlns="" val="4109479367"/>
                    </a:ext>
                  </a:extLst>
                </a:gridCol>
              </a:tblGrid>
              <a:tr h="796003"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مجموع الدرجات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التحدث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الاستماع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الكتابة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القراءة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اللغة  العربية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09020596"/>
                  </a:ext>
                </a:extLst>
              </a:tr>
              <a:tr h="461177"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الدرجات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9514398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5" t="35511" r="14294" b="19425"/>
          <a:stretch/>
        </p:blipFill>
        <p:spPr bwMode="auto">
          <a:xfrm>
            <a:off x="9132976" y="931886"/>
            <a:ext cx="2062837" cy="1855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466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251761"/>
              </p:ext>
            </p:extLst>
          </p:nvPr>
        </p:nvGraphicFramePr>
        <p:xfrm>
          <a:off x="327139" y="89855"/>
          <a:ext cx="11385496" cy="6668596"/>
        </p:xfrm>
        <a:graphic>
          <a:graphicData uri="http://schemas.openxmlformats.org/drawingml/2006/table">
            <a:tbl>
              <a:tblPr rtl="1" firstRow="1" firstCol="1" bandRow="1"/>
              <a:tblGrid>
                <a:gridCol w="404743">
                  <a:extLst>
                    <a:ext uri="{9D8B030D-6E8A-4147-A177-3AD203B41FA5}">
                      <a16:colId xmlns:a16="http://schemas.microsoft.com/office/drawing/2014/main" xmlns="" val="2321626248"/>
                    </a:ext>
                  </a:extLst>
                </a:gridCol>
                <a:gridCol w="2067690">
                  <a:extLst>
                    <a:ext uri="{9D8B030D-6E8A-4147-A177-3AD203B41FA5}">
                      <a16:colId xmlns:a16="http://schemas.microsoft.com/office/drawing/2014/main" xmlns="" val="3983586043"/>
                    </a:ext>
                  </a:extLst>
                </a:gridCol>
                <a:gridCol w="519122">
                  <a:extLst>
                    <a:ext uri="{9D8B030D-6E8A-4147-A177-3AD203B41FA5}">
                      <a16:colId xmlns:a16="http://schemas.microsoft.com/office/drawing/2014/main" xmlns="" val="923807505"/>
                    </a:ext>
                  </a:extLst>
                </a:gridCol>
                <a:gridCol w="510323">
                  <a:extLst>
                    <a:ext uri="{9D8B030D-6E8A-4147-A177-3AD203B41FA5}">
                      <a16:colId xmlns:a16="http://schemas.microsoft.com/office/drawing/2014/main" xmlns="" val="3872015112"/>
                    </a:ext>
                  </a:extLst>
                </a:gridCol>
                <a:gridCol w="519121">
                  <a:extLst>
                    <a:ext uri="{9D8B030D-6E8A-4147-A177-3AD203B41FA5}">
                      <a16:colId xmlns:a16="http://schemas.microsoft.com/office/drawing/2014/main" xmlns="" val="2054482744"/>
                    </a:ext>
                  </a:extLst>
                </a:gridCol>
                <a:gridCol w="519122">
                  <a:extLst>
                    <a:ext uri="{9D8B030D-6E8A-4147-A177-3AD203B41FA5}">
                      <a16:colId xmlns:a16="http://schemas.microsoft.com/office/drawing/2014/main" xmlns="" val="3690021205"/>
                    </a:ext>
                  </a:extLst>
                </a:gridCol>
                <a:gridCol w="404739">
                  <a:extLst>
                    <a:ext uri="{9D8B030D-6E8A-4147-A177-3AD203B41FA5}">
                      <a16:colId xmlns:a16="http://schemas.microsoft.com/office/drawing/2014/main" xmlns="" val="3454691540"/>
                    </a:ext>
                  </a:extLst>
                </a:gridCol>
                <a:gridCol w="422337">
                  <a:extLst>
                    <a:ext uri="{9D8B030D-6E8A-4147-A177-3AD203B41FA5}">
                      <a16:colId xmlns:a16="http://schemas.microsoft.com/office/drawing/2014/main" xmlns="" val="272121636"/>
                    </a:ext>
                  </a:extLst>
                </a:gridCol>
                <a:gridCol w="466330">
                  <a:extLst>
                    <a:ext uri="{9D8B030D-6E8A-4147-A177-3AD203B41FA5}">
                      <a16:colId xmlns:a16="http://schemas.microsoft.com/office/drawing/2014/main" xmlns="" val="1983169390"/>
                    </a:ext>
                  </a:extLst>
                </a:gridCol>
                <a:gridCol w="571914">
                  <a:extLst>
                    <a:ext uri="{9D8B030D-6E8A-4147-A177-3AD203B41FA5}">
                      <a16:colId xmlns:a16="http://schemas.microsoft.com/office/drawing/2014/main" xmlns="" val="3826266140"/>
                    </a:ext>
                  </a:extLst>
                </a:gridCol>
                <a:gridCol w="545519">
                  <a:extLst>
                    <a:ext uri="{9D8B030D-6E8A-4147-A177-3AD203B41FA5}">
                      <a16:colId xmlns:a16="http://schemas.microsoft.com/office/drawing/2014/main" xmlns="" val="406906095"/>
                    </a:ext>
                  </a:extLst>
                </a:gridCol>
                <a:gridCol w="501524">
                  <a:extLst>
                    <a:ext uri="{9D8B030D-6E8A-4147-A177-3AD203B41FA5}">
                      <a16:colId xmlns:a16="http://schemas.microsoft.com/office/drawing/2014/main" xmlns="" val="2362615968"/>
                    </a:ext>
                  </a:extLst>
                </a:gridCol>
                <a:gridCol w="475129">
                  <a:extLst>
                    <a:ext uri="{9D8B030D-6E8A-4147-A177-3AD203B41FA5}">
                      <a16:colId xmlns:a16="http://schemas.microsoft.com/office/drawing/2014/main" xmlns="" val="590114499"/>
                    </a:ext>
                  </a:extLst>
                </a:gridCol>
                <a:gridCol w="470846">
                  <a:extLst>
                    <a:ext uri="{9D8B030D-6E8A-4147-A177-3AD203B41FA5}">
                      <a16:colId xmlns:a16="http://schemas.microsoft.com/office/drawing/2014/main" xmlns="" val="496429146"/>
                    </a:ext>
                  </a:extLst>
                </a:gridCol>
                <a:gridCol w="444138">
                  <a:extLst>
                    <a:ext uri="{9D8B030D-6E8A-4147-A177-3AD203B41FA5}">
                      <a16:colId xmlns:a16="http://schemas.microsoft.com/office/drawing/2014/main" xmlns="" val="1846083059"/>
                    </a:ext>
                  </a:extLst>
                </a:gridCol>
                <a:gridCol w="505097">
                  <a:extLst>
                    <a:ext uri="{9D8B030D-6E8A-4147-A177-3AD203B41FA5}">
                      <a16:colId xmlns:a16="http://schemas.microsoft.com/office/drawing/2014/main" xmlns="" val="3913238375"/>
                    </a:ext>
                  </a:extLst>
                </a:gridCol>
                <a:gridCol w="515629">
                  <a:extLst>
                    <a:ext uri="{9D8B030D-6E8A-4147-A177-3AD203B41FA5}">
                      <a16:colId xmlns:a16="http://schemas.microsoft.com/office/drawing/2014/main" xmlns="" val="2506020327"/>
                    </a:ext>
                  </a:extLst>
                </a:gridCol>
                <a:gridCol w="346519">
                  <a:extLst>
                    <a:ext uri="{9D8B030D-6E8A-4147-A177-3AD203B41FA5}">
                      <a16:colId xmlns:a16="http://schemas.microsoft.com/office/drawing/2014/main" xmlns="" val="1504969590"/>
                    </a:ext>
                  </a:extLst>
                </a:gridCol>
                <a:gridCol w="374577">
                  <a:extLst>
                    <a:ext uri="{9D8B030D-6E8A-4147-A177-3AD203B41FA5}">
                      <a16:colId xmlns:a16="http://schemas.microsoft.com/office/drawing/2014/main" xmlns="" val="2629184165"/>
                    </a:ext>
                  </a:extLst>
                </a:gridCol>
                <a:gridCol w="378738">
                  <a:extLst>
                    <a:ext uri="{9D8B030D-6E8A-4147-A177-3AD203B41FA5}">
                      <a16:colId xmlns:a16="http://schemas.microsoft.com/office/drawing/2014/main" xmlns="" val="3421250749"/>
                    </a:ext>
                  </a:extLst>
                </a:gridCol>
                <a:gridCol w="422339">
                  <a:extLst>
                    <a:ext uri="{9D8B030D-6E8A-4147-A177-3AD203B41FA5}">
                      <a16:colId xmlns:a16="http://schemas.microsoft.com/office/drawing/2014/main" xmlns="" val="882073119"/>
                    </a:ext>
                  </a:extLst>
                </a:gridCol>
              </a:tblGrid>
              <a:tr h="226662">
                <a:tc row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A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سجل تقييم مادة اللغة العربية للصف </a:t>
                      </a:r>
                      <a:r>
                        <a:rPr lang="ar-AE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الرابع والخامس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vert="vert27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اسماء</a:t>
                      </a:r>
                      <a:r>
                        <a:rPr lang="ar-AE" sz="105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الطلاب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5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الصف والشعبة:........................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AE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مهارات القراءة  50 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مهارة</a:t>
                      </a:r>
                      <a:r>
                        <a:rPr lang="ar-AE" sz="11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الكتابة 30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0556588"/>
                  </a:ext>
                </a:extLst>
              </a:tr>
              <a:tr h="123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2368072"/>
                  </a:ext>
                </a:extLst>
              </a:tr>
              <a:tr h="473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القراءة الجهرية</a:t>
                      </a:r>
                      <a:r>
                        <a:rPr lang="ar-AE" sz="10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الأدائية </a:t>
                      </a:r>
                      <a:endParaRPr lang="ar-AE" sz="10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الفهم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والاستيعاب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حفظ الأناشيد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ar-AE" sz="1000" b="1" dirty="0"/>
                        <a:t>التعبير 20</a:t>
                      </a:r>
                      <a:endParaRPr lang="en-US" sz="1000" b="1" dirty="0"/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ar-AE" sz="1000" b="1" dirty="0"/>
                        <a:t>الإملاء والخط</a:t>
                      </a:r>
                    </a:p>
                    <a:p>
                      <a:pPr algn="ctr"/>
                      <a:r>
                        <a:rPr lang="ar-AE" sz="1000" b="1" dirty="0"/>
                        <a:t>10</a:t>
                      </a:r>
                      <a:endParaRPr lang="en-US" sz="1100" b="1" dirty="0"/>
                    </a:p>
                  </a:txBody>
                  <a:tcPr marL="44867" marR="4486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7655687"/>
                  </a:ext>
                </a:extLst>
              </a:tr>
              <a:tr h="1107419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AE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صحة القراءة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السرعة والطلاقة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وضوح الصوت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القراءة</a:t>
                      </a:r>
                      <a:r>
                        <a:rPr lang="ar-AE" sz="7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المعبرة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اختبارات قصيرة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10+10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اتقان حفظ النصوص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وضوح الكلمات والحروف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الطلاقة في الإلقاء والثقة بالنفس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ar-AE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استخدام لغة الجسد والتلوين الصوتي في الأداء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مجموع  القراءة 50</a:t>
                      </a:r>
                    </a:p>
                  </a:txBody>
                  <a:tcPr marL="44867" marR="44867" marT="0" marB="0" vert="vert27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الصحة اللغوية والاملائية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الصلة بالموضوع وتغطيته وتوظيف الشواهد والأدلة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التفقير وعلامات الترقيم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الاتساق والترابط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الثروة اللغوية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الاملاء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الخط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مجموع الكتابة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vert="vert27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439226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476145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0672425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1451962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469448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8451818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2680560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0643145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1967740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5524228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6394372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3974958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6661693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7024057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2102776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9381842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266571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6508430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5209766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4584619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3486603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246656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3093971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6472465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0478399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4180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99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807402"/>
              </p:ext>
            </p:extLst>
          </p:nvPr>
        </p:nvGraphicFramePr>
        <p:xfrm>
          <a:off x="684655" y="235131"/>
          <a:ext cx="8297842" cy="6451400"/>
        </p:xfrm>
        <a:graphic>
          <a:graphicData uri="http://schemas.openxmlformats.org/drawingml/2006/table">
            <a:tbl>
              <a:tblPr rtl="1" firstRow="1" firstCol="1" bandRow="1"/>
              <a:tblGrid>
                <a:gridCol w="473103">
                  <a:extLst>
                    <a:ext uri="{9D8B030D-6E8A-4147-A177-3AD203B41FA5}">
                      <a16:colId xmlns:a16="http://schemas.microsoft.com/office/drawing/2014/main" xmlns="" val="2321626248"/>
                    </a:ext>
                  </a:extLst>
                </a:gridCol>
                <a:gridCol w="1855723">
                  <a:extLst>
                    <a:ext uri="{9D8B030D-6E8A-4147-A177-3AD203B41FA5}">
                      <a16:colId xmlns:a16="http://schemas.microsoft.com/office/drawing/2014/main" xmlns="" val="3983586043"/>
                    </a:ext>
                  </a:extLst>
                </a:gridCol>
                <a:gridCol w="614673">
                  <a:extLst>
                    <a:ext uri="{9D8B030D-6E8A-4147-A177-3AD203B41FA5}">
                      <a16:colId xmlns:a16="http://schemas.microsoft.com/office/drawing/2014/main" xmlns="" val="999129318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xmlns="" val="2357418814"/>
                    </a:ext>
                  </a:extLst>
                </a:gridCol>
                <a:gridCol w="499906">
                  <a:extLst>
                    <a:ext uri="{9D8B030D-6E8A-4147-A177-3AD203B41FA5}">
                      <a16:colId xmlns:a16="http://schemas.microsoft.com/office/drawing/2014/main" xmlns="" val="3510992918"/>
                    </a:ext>
                  </a:extLst>
                </a:gridCol>
                <a:gridCol w="573062">
                  <a:extLst>
                    <a:ext uri="{9D8B030D-6E8A-4147-A177-3AD203B41FA5}">
                      <a16:colId xmlns:a16="http://schemas.microsoft.com/office/drawing/2014/main" xmlns="" val="1901879470"/>
                    </a:ext>
                  </a:extLst>
                </a:gridCol>
                <a:gridCol w="634025">
                  <a:extLst>
                    <a:ext uri="{9D8B030D-6E8A-4147-A177-3AD203B41FA5}">
                      <a16:colId xmlns:a16="http://schemas.microsoft.com/office/drawing/2014/main" xmlns="" val="4272152441"/>
                    </a:ext>
                  </a:extLst>
                </a:gridCol>
                <a:gridCol w="634026">
                  <a:extLst>
                    <a:ext uri="{9D8B030D-6E8A-4147-A177-3AD203B41FA5}">
                      <a16:colId xmlns:a16="http://schemas.microsoft.com/office/drawing/2014/main" xmlns="" val="4282050802"/>
                    </a:ext>
                  </a:extLst>
                </a:gridCol>
                <a:gridCol w="646217">
                  <a:extLst>
                    <a:ext uri="{9D8B030D-6E8A-4147-A177-3AD203B41FA5}">
                      <a16:colId xmlns:a16="http://schemas.microsoft.com/office/drawing/2014/main" xmlns="" val="1304842924"/>
                    </a:ext>
                  </a:extLst>
                </a:gridCol>
                <a:gridCol w="670605">
                  <a:extLst>
                    <a:ext uri="{9D8B030D-6E8A-4147-A177-3AD203B41FA5}">
                      <a16:colId xmlns:a16="http://schemas.microsoft.com/office/drawing/2014/main" xmlns="" val="4092836898"/>
                    </a:ext>
                  </a:extLst>
                </a:gridCol>
                <a:gridCol w="512098">
                  <a:extLst>
                    <a:ext uri="{9D8B030D-6E8A-4147-A177-3AD203B41FA5}">
                      <a16:colId xmlns:a16="http://schemas.microsoft.com/office/drawing/2014/main" xmlns="" val="402075341"/>
                    </a:ext>
                  </a:extLst>
                </a:gridCol>
                <a:gridCol w="609638">
                  <a:extLst>
                    <a:ext uri="{9D8B030D-6E8A-4147-A177-3AD203B41FA5}">
                      <a16:colId xmlns:a16="http://schemas.microsoft.com/office/drawing/2014/main" xmlns="" val="1984106431"/>
                    </a:ext>
                  </a:extLst>
                </a:gridCol>
              </a:tblGrid>
              <a:tr h="694156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A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سجل تقييم مادة اللغة العربية للصف </a:t>
                      </a:r>
                      <a:r>
                        <a:rPr lang="ar-AE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الرابع والخامس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vert="vert27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اسماء</a:t>
                      </a:r>
                      <a:r>
                        <a:rPr lang="ar-AE" sz="105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الطلاب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5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الصف والشعبة:........................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الاستماع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AE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المحادثة</a:t>
                      </a: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AE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المجموع الكلي</a:t>
                      </a: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0556588"/>
                  </a:ext>
                </a:extLst>
              </a:tr>
              <a:tr h="1107419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التذكر</a:t>
                      </a:r>
                      <a:r>
                        <a:rPr lang="ar-AE" sz="7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والتركيز(التقاط الافكار والمترادفات والأضداد والمعاني والشخصيات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إصدار الأحكام والاستدلال والتنبؤ له صلة بالنص المسموع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مجموع الاستماع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السلامة اللغوية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الترابط الفكري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توظيف الأدلة الإقناعية ( نص نقلي، وجداني</a:t>
                      </a:r>
                      <a:r>
                        <a:rPr lang="ar-AE" sz="7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شعري، حقائق وأرقام 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الالتزام بالموضوع والزمن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التواصل ولغة الجسد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مجموع المحادثة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9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مجموع مهارات اللغة العربية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 vert="vert27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439226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476145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0672425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1451962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469448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8451818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2680560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0643145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1967740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5524228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6394372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3974958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6661693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7024057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2102776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9381842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266571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6508430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5209766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4584619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3486603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246656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3093971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6472465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0478399"/>
                  </a:ext>
                </a:extLst>
              </a:tr>
              <a:tr h="18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867" marR="44867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4180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49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8073" y="415642"/>
            <a:ext cx="10908146" cy="612146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9420" y="1176845"/>
            <a:ext cx="74565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أدوات التقييم</a:t>
            </a:r>
          </a:p>
          <a:p>
            <a:pPr algn="ctr"/>
            <a:r>
              <a:rPr lang="ar-AE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لمادة الدّراسات الاسلامية من 1 – 5</a:t>
            </a:r>
          </a:p>
          <a:p>
            <a:pPr algn="ctr"/>
            <a:r>
              <a:rPr lang="ar-AE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ar-A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2018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242021"/>
              </p:ext>
            </p:extLst>
          </p:nvPr>
        </p:nvGraphicFramePr>
        <p:xfrm>
          <a:off x="1483755" y="3390035"/>
          <a:ext cx="8595625" cy="125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125">
                  <a:extLst>
                    <a:ext uri="{9D8B030D-6E8A-4147-A177-3AD203B41FA5}">
                      <a16:colId xmlns:a16="http://schemas.microsoft.com/office/drawing/2014/main" xmlns="" val="3777110075"/>
                    </a:ext>
                  </a:extLst>
                </a:gridCol>
                <a:gridCol w="1719125">
                  <a:extLst>
                    <a:ext uri="{9D8B030D-6E8A-4147-A177-3AD203B41FA5}">
                      <a16:colId xmlns:a16="http://schemas.microsoft.com/office/drawing/2014/main" xmlns="" val="3738092898"/>
                    </a:ext>
                  </a:extLst>
                </a:gridCol>
                <a:gridCol w="1719125">
                  <a:extLst>
                    <a:ext uri="{9D8B030D-6E8A-4147-A177-3AD203B41FA5}">
                      <a16:colId xmlns:a16="http://schemas.microsoft.com/office/drawing/2014/main" xmlns="" val="1146241483"/>
                    </a:ext>
                  </a:extLst>
                </a:gridCol>
                <a:gridCol w="1719125">
                  <a:extLst>
                    <a:ext uri="{9D8B030D-6E8A-4147-A177-3AD203B41FA5}">
                      <a16:colId xmlns:a16="http://schemas.microsoft.com/office/drawing/2014/main" xmlns="" val="3383313581"/>
                    </a:ext>
                  </a:extLst>
                </a:gridCol>
                <a:gridCol w="1719125">
                  <a:extLst>
                    <a:ext uri="{9D8B030D-6E8A-4147-A177-3AD203B41FA5}">
                      <a16:colId xmlns:a16="http://schemas.microsoft.com/office/drawing/2014/main" xmlns="" val="4109479367"/>
                    </a:ext>
                  </a:extLst>
                </a:gridCol>
              </a:tblGrid>
              <a:tr h="796003"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مجموع الدرجات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مهمات أداء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اختبار</a:t>
                      </a:r>
                    </a:p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اختبار</a:t>
                      </a:r>
                    </a:p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الدراسات الاسلامية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09020596"/>
                  </a:ext>
                </a:extLst>
              </a:tr>
              <a:tr h="461177"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الدرجات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9514398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5" t="35511" r="14294" b="19425"/>
          <a:stretch/>
        </p:blipFill>
        <p:spPr bwMode="auto">
          <a:xfrm>
            <a:off x="8873809" y="951473"/>
            <a:ext cx="1971397" cy="1727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119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029594"/>
              </p:ext>
            </p:extLst>
          </p:nvPr>
        </p:nvGraphicFramePr>
        <p:xfrm>
          <a:off x="661852" y="719666"/>
          <a:ext cx="10302240" cy="549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4080">
                  <a:extLst>
                    <a:ext uri="{9D8B030D-6E8A-4147-A177-3AD203B41FA5}">
                      <a16:colId xmlns:a16="http://schemas.microsoft.com/office/drawing/2014/main" xmlns="" val="692728635"/>
                    </a:ext>
                  </a:extLst>
                </a:gridCol>
                <a:gridCol w="3964966">
                  <a:extLst>
                    <a:ext uri="{9D8B030D-6E8A-4147-A177-3AD203B41FA5}">
                      <a16:colId xmlns:a16="http://schemas.microsoft.com/office/drawing/2014/main" xmlns="" val="3749618655"/>
                    </a:ext>
                  </a:extLst>
                </a:gridCol>
                <a:gridCol w="2903194">
                  <a:extLst>
                    <a:ext uri="{9D8B030D-6E8A-4147-A177-3AD203B41FA5}">
                      <a16:colId xmlns:a16="http://schemas.microsoft.com/office/drawing/2014/main" xmlns="" val="7101353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التربية</a:t>
                      </a:r>
                      <a:r>
                        <a:rPr lang="ar-AE" baseline="0" dirty="0"/>
                        <a:t> الاسلامية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212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ضوابط التطبيق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إجراءات التطبيق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الإجراء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5838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يطبق الاختبار مرتين في كل فصل دراسي</a:t>
                      </a:r>
                    </a:p>
                    <a:p>
                      <a:pPr algn="r"/>
                      <a:r>
                        <a:rPr lang="ar-AE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ملاحظة:</a:t>
                      </a:r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ترصد أفضل الدرجات في حال اقتضت المصلحة إعادة الاختبار أو تكراره بعد الحد الأقصى</a:t>
                      </a:r>
                    </a:p>
                    <a:p>
                      <a:pPr algn="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يُعد الامتحان معلم المادة ( يمكن توحيد موعد وزمن التطبيق في حال تعدد الشعب في المدرسة</a:t>
                      </a:r>
                    </a:p>
                    <a:p>
                      <a:pPr algn="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زمن تطبيق الاختبار نصف حصة دراسية واحدة</a:t>
                      </a:r>
                    </a:p>
                    <a:p>
                      <a:pPr algn="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عدد صفحات</a:t>
                      </a:r>
                      <a:r>
                        <a:rPr lang="ar-AE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الأسئلة للإختبار لا يتجاوز صفحتين والإجابة على نفس الورقة بمساحة كافية وعدد المفردات لا يتجاوز 10</a:t>
                      </a:r>
                    </a:p>
                    <a:p>
                      <a:pPr algn="r"/>
                      <a:r>
                        <a:rPr lang="ar-AE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النواتج التعليمية المستهدفة في الإختبار لا تتجاوز نواتج 3 دروس</a:t>
                      </a:r>
                    </a:p>
                    <a:p>
                      <a:pPr algn="r"/>
                      <a:r>
                        <a:rPr lang="ar-AE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يعاد الاختبار في الحالات التالية:</a:t>
                      </a:r>
                    </a:p>
                    <a:p>
                      <a:pPr algn="r"/>
                      <a:r>
                        <a:rPr lang="ar-AE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إذا غاب الطالب بعذر</a:t>
                      </a:r>
                    </a:p>
                    <a:p>
                      <a:pPr algn="r"/>
                      <a:r>
                        <a:rPr lang="ar-AE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إذا كان بقصد تحسين اداء الطلاب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يحدد المعلم المحتوى</a:t>
                      </a:r>
                      <a:r>
                        <a:rPr lang="ar-AE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المراد قياس مدى تحققه في أداء الطالب وفقا للصفوف من </a:t>
                      </a:r>
                      <a:r>
                        <a:rPr lang="ar-AE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 </a:t>
                      </a:r>
                      <a:endParaRPr lang="ar-AE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ar-AE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يراعي الفروق الفردية لدى الطلبة عند بناء فقرات الاختبار</a:t>
                      </a:r>
                    </a:p>
                    <a:p>
                      <a:pPr algn="r"/>
                      <a:r>
                        <a:rPr lang="ar-AE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يخطر المعلم الطالب مسبقا بموعد الاختبار</a:t>
                      </a:r>
                    </a:p>
                    <a:p>
                      <a:pPr algn="r"/>
                      <a:r>
                        <a:rPr lang="ar-AE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يُعد نموذج للإجابة عن كل اختبار قصير شاملا توزيع الدرجات</a:t>
                      </a:r>
                    </a:p>
                    <a:p>
                      <a:pPr algn="r"/>
                      <a:r>
                        <a:rPr lang="ar-AE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يصحح الاختبار وفق الأطر المحددة من قبل معلم المادة</a:t>
                      </a:r>
                    </a:p>
                    <a:p>
                      <a:pPr algn="r"/>
                      <a:r>
                        <a:rPr lang="ar-AE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تحلل نتائج الطلبة والفقرات</a:t>
                      </a:r>
                    </a:p>
                    <a:p>
                      <a:pPr algn="r"/>
                      <a:r>
                        <a:rPr lang="ar-AE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تقديم التغذية الراجعة المناسبة بإيجابية وتحفيز</a:t>
                      </a:r>
                    </a:p>
                    <a:p>
                      <a:pPr algn="r"/>
                      <a:r>
                        <a:rPr lang="ar-AE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يراعي للطلبة أصحاب الهمم في الاختبارات التركيز على المعارف والمهارات الواردة في الكتاب ما عدا فئة الاعاقة الجسمية والحركية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b="1" dirty="0">
                          <a:solidFill>
                            <a:srgbClr val="FF5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الاختبار التحريري القصير المدرسي</a:t>
                      </a:r>
                      <a:endParaRPr lang="en-US" sz="2400" b="1" dirty="0">
                        <a:solidFill>
                          <a:srgbClr val="FF5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70202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23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314288"/>
              </p:ext>
            </p:extLst>
          </p:nvPr>
        </p:nvGraphicFramePr>
        <p:xfrm>
          <a:off x="229590" y="353906"/>
          <a:ext cx="10319261" cy="595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9818">
                  <a:extLst>
                    <a:ext uri="{9D8B030D-6E8A-4147-A177-3AD203B41FA5}">
                      <a16:colId xmlns:a16="http://schemas.microsoft.com/office/drawing/2014/main" xmlns="" val="692728635"/>
                    </a:ext>
                  </a:extLst>
                </a:gridCol>
                <a:gridCol w="4153976">
                  <a:extLst>
                    <a:ext uri="{9D8B030D-6E8A-4147-A177-3AD203B41FA5}">
                      <a16:colId xmlns:a16="http://schemas.microsoft.com/office/drawing/2014/main" xmlns="" val="3749618655"/>
                    </a:ext>
                  </a:extLst>
                </a:gridCol>
                <a:gridCol w="1625467">
                  <a:extLst>
                    <a:ext uri="{9D8B030D-6E8A-4147-A177-3AD203B41FA5}">
                      <a16:colId xmlns:a16="http://schemas.microsoft.com/office/drawing/2014/main" xmlns="" val="7101353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التربية</a:t>
                      </a:r>
                      <a:r>
                        <a:rPr lang="ar-AE" baseline="0" dirty="0"/>
                        <a:t> الاسلامية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212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ضوابط التطبيق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إجراءات التطبيق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الإجراء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5838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AE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ar-AE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يكلف المعلم الطالب بتنفيذ مهمة الأداء التي تم اختيارها بواقع مرة واحدة لكل أداة كل فصل دراسي مع مراعاة التنوع والشمولية في توزيع المهام وفقا للفروق الفردية للطلبة</a:t>
                      </a:r>
                    </a:p>
                    <a:p>
                      <a:pPr algn="r"/>
                      <a:r>
                        <a:rPr lang="ar-AE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يلزم الطالب بتنفيذ أحد الأنشطة التعليمية الكتابية في كل فصل دراسي وفقا لما يناسب خصائص المرحلة العمرية والفروق الفردية وأصحاب الهمم</a:t>
                      </a:r>
                    </a:p>
                    <a:p>
                      <a:pPr algn="r"/>
                      <a:r>
                        <a:rPr lang="ar-AE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تنفذ المهام الأدائية المرتبطة بالابتكار والاستدامة بشكل جماعي تعاوني</a:t>
                      </a:r>
                    </a:p>
                    <a:p>
                      <a:pPr algn="r"/>
                      <a:r>
                        <a:rPr lang="ar-AE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يمكن أن تمتد المهام الأدائية في مجالي الابداع والابتكار والاستدامة على مدار الفصول الثلاث ويحدد المعلم بوضوح المطلوب انجازه من قبل الطالب</a:t>
                      </a:r>
                    </a:p>
                    <a:p>
                      <a:pPr algn="r"/>
                      <a:r>
                        <a:rPr lang="ar-AE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تنفذ مهام الأداء بشكل فردي أو جماعي ويقيم الطالب حسب أدائه ودوره في المجموعة</a:t>
                      </a:r>
                    </a:p>
                    <a:p>
                      <a:pPr algn="r"/>
                      <a:r>
                        <a:rPr lang="ar-AE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يتجنب المعلم تكليف الطالب بتنفيذ نفس المهمة أكثر من مرة إلا اذا اقتضت مصلحة الطالب</a:t>
                      </a:r>
                    </a:p>
                    <a:p>
                      <a:pPr algn="r"/>
                      <a:r>
                        <a:rPr lang="ar-AE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ينظم المعلم إجراءات تقييم مهمة الأداء وفق الزمن المحدد لجميع الطلبة خلال الفصل الدراسي</a:t>
                      </a:r>
                    </a:p>
                    <a:p>
                      <a:pPr algn="r"/>
                      <a:r>
                        <a:rPr lang="ar-AE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ترصد الدرجة المخصصة للمهمة بعد الانتهاء من تنفيذها</a:t>
                      </a:r>
                    </a:p>
                    <a:p>
                      <a:pPr algn="r"/>
                      <a:r>
                        <a:rPr lang="ar-AE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يعاد اختيار مهمة الأداء في حال تعذر اتمام المطلوب لعذر مقبول</a:t>
                      </a:r>
                    </a:p>
                    <a:p>
                      <a:pPr algn="r"/>
                      <a:r>
                        <a:rPr lang="ar-AE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توظف أدوات التقويم المناسبة لكل مهمة ويتم توثيقها( بطاقة الملاحظة، سلالم التقدير اللفظية والرقمية، قائمة الشطب)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يحدد المعلم نواتج التعلم المراد قياس</a:t>
                      </a:r>
                      <a:r>
                        <a:rPr lang="ar-AE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مدى تحققها في أداء الطالب</a:t>
                      </a:r>
                    </a:p>
                    <a:p>
                      <a:pPr algn="r"/>
                      <a:r>
                        <a:rPr lang="ar-AE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يعد المعلم قائمة بمهام الأداء المراد تقييمها والمرتبطة بنواتج التعلم المحددة سابقا في مجالات عدة منها: - الأنشطة التعليمية( رسم تلوين، التجويد،التلاوة، القراءة، التلخيص...)</a:t>
                      </a:r>
                    </a:p>
                    <a:p>
                      <a:pPr algn="r"/>
                      <a:r>
                        <a:rPr lang="ar-AE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الابداع والابتكار( حل المشكلات، اقتراح معالجات مبتكرة، وضع خطط سد الحاجات، وضع برامج حوارية تعريفية...)</a:t>
                      </a:r>
                    </a:p>
                    <a:p>
                      <a:pPr algn="r"/>
                      <a:r>
                        <a:rPr lang="ar-AE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يراعي المعلم الامكانات المادية فرديا أو جماعيا</a:t>
                      </a:r>
                    </a:p>
                    <a:p>
                      <a:pPr algn="r"/>
                      <a:r>
                        <a:rPr lang="ar-AE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يوظف المعلم استمارة تقييم مهمة الأداء ويمكن للمعلم أن يعدل المعايير حسب المهمة المراد تقييمها مراعيا الفروق الفردية والمرحلة العمرية للطلبة</a:t>
                      </a:r>
                    </a:p>
                    <a:p>
                      <a:pPr algn="r"/>
                      <a:r>
                        <a:rPr lang="ar-AE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يوضح المعلم للطلبة معايير تقييم مهمة الأداء المراد تقييمها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b="1" dirty="0">
                          <a:solidFill>
                            <a:srgbClr val="FF5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مـهـــــــــام</a:t>
                      </a:r>
                      <a:r>
                        <a:rPr lang="ar-AE" sz="2400" b="1" baseline="0" dirty="0">
                          <a:solidFill>
                            <a:srgbClr val="FF5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الأداء</a:t>
                      </a:r>
                      <a:endParaRPr lang="en-US" sz="2400" b="1" dirty="0">
                        <a:solidFill>
                          <a:srgbClr val="FF5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70202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5446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677</TotalTime>
  <Words>1093</Words>
  <Application>Microsoft Office PowerPoint</Application>
  <PresentationFormat>Custom</PresentationFormat>
  <Paragraphs>782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ADEC USER</dc:creator>
  <cp:lastModifiedBy>user</cp:lastModifiedBy>
  <cp:revision>76</cp:revision>
  <cp:lastPrinted>2017-10-15T05:08:46Z</cp:lastPrinted>
  <dcterms:created xsi:type="dcterms:W3CDTF">2017-10-09T07:38:48Z</dcterms:created>
  <dcterms:modified xsi:type="dcterms:W3CDTF">2017-10-23T06:08:06Z</dcterms:modified>
</cp:coreProperties>
</file>